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1" r:id="rId5"/>
    <p:sldId id="272" r:id="rId6"/>
    <p:sldId id="279" r:id="rId7"/>
    <p:sldId id="288" r:id="rId8"/>
    <p:sldId id="289" r:id="rId9"/>
    <p:sldId id="292" r:id="rId10"/>
    <p:sldId id="293" r:id="rId11"/>
    <p:sldId id="281" r:id="rId12"/>
    <p:sldId id="294" r:id="rId13"/>
    <p:sldId id="298" r:id="rId14"/>
    <p:sldId id="282" r:id="rId15"/>
    <p:sldId id="284" r:id="rId16"/>
    <p:sldId id="285" r:id="rId17"/>
    <p:sldId id="297" r:id="rId18"/>
    <p:sldId id="296" r:id="rId19"/>
    <p:sldId id="295" r:id="rId20"/>
    <p:sldId id="299" r:id="rId21"/>
    <p:sldId id="286" r:id="rId22"/>
    <p:sldId id="28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50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F6E21A3-ADD2-46E6-858D-548A5119743C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2F9E79A-65FA-4680-B898-F9E0E8DAC7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21A3-ADD2-46E6-858D-548A5119743C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9E79A-65FA-4680-B898-F9E0E8DAC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21A3-ADD2-46E6-858D-548A5119743C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9E79A-65FA-4680-B898-F9E0E8DAC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21A3-ADD2-46E6-858D-548A5119743C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9E79A-65FA-4680-B898-F9E0E8DAC7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21A3-ADD2-46E6-858D-548A5119743C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9E79A-65FA-4680-B898-F9E0E8DAC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21A3-ADD2-46E6-858D-548A5119743C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9E79A-65FA-4680-B898-F9E0E8DAC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21A3-ADD2-46E6-858D-548A5119743C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9E79A-65FA-4680-B898-F9E0E8DAC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21A3-ADD2-46E6-858D-548A5119743C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9E79A-65FA-4680-B898-F9E0E8DAC7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21A3-ADD2-46E6-858D-548A5119743C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9E79A-65FA-4680-B898-F9E0E8DAC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21A3-ADD2-46E6-858D-548A5119743C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9E79A-65FA-4680-B898-F9E0E8DAC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21A3-ADD2-46E6-858D-548A5119743C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9E79A-65FA-4680-B898-F9E0E8DAC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F6E21A3-ADD2-46E6-858D-548A5119743C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2F9E79A-65FA-4680-B898-F9E0E8DAC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94833" y="2132856"/>
            <a:ext cx="3451888" cy="227778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 в детском саду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94832" y="4725144"/>
            <a:ext cx="3577568" cy="1584176"/>
          </a:xfrm>
        </p:spPr>
        <p:txBody>
          <a:bodyPr>
            <a:no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 </a:t>
            </a:r>
          </a:p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старшего воспитателя</a:t>
            </a:r>
          </a:p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МК ДОУ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Починковский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 №8</a:t>
            </a:r>
          </a:p>
        </p:txBody>
      </p:sp>
      <p:pic>
        <p:nvPicPr>
          <p:cNvPr id="2052" name="Picture 4" descr="http://heaclub.ru/images/heaclub/2016/05/9587539_ml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28" y="2564904"/>
            <a:ext cx="4320480" cy="261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mages.easyfreeclipart.com/1433/rainbow-by-laobc-a-143319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4487328" cy="224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61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496943" cy="1549976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-основа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инноваций в системе дошкольного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276872"/>
            <a:ext cx="4896545" cy="3508977"/>
          </a:xfrm>
        </p:spPr>
        <p:txBody>
          <a:bodyPr/>
          <a:lstStyle/>
          <a:p>
            <a:pPr marL="68580" indent="0" algn="just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тот вид педагогической работы, который активно  входит в практику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дошкольных образовательных учреждений в связи с реализацией ФГОС ДО.</a:t>
            </a:r>
          </a:p>
        </p:txBody>
      </p:sp>
      <p:pic>
        <p:nvPicPr>
          <p:cNvPr id="1030" name="Picture 6" descr="http://mdou83.edu.yar.ru/images/images/fgos_do_w207_h2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92896"/>
            <a:ext cx="2521633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783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469856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же такое проект?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196752"/>
            <a:ext cx="7848872" cy="4635877"/>
          </a:xfrm>
        </p:spPr>
        <p:txBody>
          <a:bodyPr>
            <a:noAutofit/>
          </a:bodyPr>
          <a:lstStyle/>
          <a:p>
            <a:pPr marL="6858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мнению Виноградовой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Н.А.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Панковой Е. П.,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just">
              <a:buNone/>
            </a:pP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дидактическое средство активизации познавательного и творческого развития ребенка и одновременно формирование личностных качеств ребенка.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учебно-познавательных приемов, которые позволяют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решить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или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иную проблему в результате самостоятельных действий обучающихся с обязательной презентацией этих результатов.</a:t>
            </a:r>
          </a:p>
        </p:txBody>
      </p:sp>
    </p:spTree>
    <p:extLst>
      <p:ext uri="{BB962C8B-B14F-4D97-AF65-F5344CB8AC3E}">
        <p14:creationId xmlns:p14="http://schemas.microsoft.com/office/powerpoint/2010/main" val="3944402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loftshop.com.ua/images/stories/virtuemart/product/wall-clock-kids-elephan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1" b="7270"/>
          <a:stretch/>
        </p:blipFill>
        <p:spPr bwMode="auto">
          <a:xfrm>
            <a:off x="5508104" y="3356992"/>
            <a:ext cx="3132000" cy="3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973912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</a:t>
            </a:r>
            <a:r>
              <a:rPr lang="ru-RU" sz="5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7632848" cy="4752528"/>
          </a:xfrm>
        </p:spPr>
        <p:txBody>
          <a:bodyPr>
            <a:normAutofit fontScale="85000" lnSpcReduction="20000"/>
          </a:bodyPr>
          <a:lstStyle/>
          <a:p>
            <a:pPr marL="68580" indent="0">
              <a:buNone/>
            </a:pPr>
            <a:r>
              <a:rPr lang="ru-RU" sz="29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9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количеству участников в проекте</a:t>
            </a:r>
            <a:r>
              <a:rPr lang="ru-RU" sz="29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858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индивидуальные</a:t>
            </a:r>
          </a:p>
          <a:p>
            <a:pPr marL="6858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групповые</a:t>
            </a:r>
          </a:p>
          <a:p>
            <a:pPr marL="6858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коллективные</a:t>
            </a:r>
            <a:b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29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9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продолжительности выполнения проекта</a:t>
            </a:r>
            <a:r>
              <a:rPr lang="ru-RU" sz="29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краткосрочные </a:t>
            </a:r>
          </a:p>
          <a:p>
            <a:pPr marL="6858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 или несколько дней, неделя, месяц)</a:t>
            </a:r>
          </a:p>
          <a:p>
            <a:pPr>
              <a:buFontTx/>
              <a:buChar char="-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продолжительности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3 мес.)</a:t>
            </a:r>
          </a:p>
          <a:p>
            <a:pPr>
              <a:buFontTx/>
              <a:buChar char="-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долгосрочные </a:t>
            </a:r>
          </a:p>
          <a:p>
            <a:pPr marL="6858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полугодие, учебный год)</a:t>
            </a:r>
          </a:p>
          <a:p>
            <a:endParaRPr lang="ru-RU" dirty="0"/>
          </a:p>
          <a:p>
            <a:pPr marL="68580" indent="0">
              <a:buNone/>
            </a:pPr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pPr marL="68580" indent="0">
              <a:buNone/>
            </a:pPr>
            <a:endParaRPr lang="ru-RU" dirty="0"/>
          </a:p>
          <a:p>
            <a:pPr marL="6858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863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04448" cy="169168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доминирующему виду 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(классификация Л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В. Киселевой)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136904" cy="439248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ru-RU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Исследовательско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творческие</a:t>
            </a:r>
            <a:endParaRPr lang="ru-RU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экспериментируют, а затем оформляют результаты в виде газет, драматизации, детского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дизайна…</a:t>
            </a:r>
          </a:p>
          <a:p>
            <a:pPr marL="68580" indent="0">
              <a:buNone/>
            </a:pP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Информационные(практико-ориентированные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6858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собирают информацию о каком-то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объекте или явлении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разных источников и реализуют ее, ориентируясь на социальные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интересы.</a:t>
            </a:r>
          </a:p>
          <a:p>
            <a:pPr marL="68580" indent="0">
              <a:buNone/>
            </a:pP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</a:t>
            </a:r>
            <a:endParaRPr lang="ru-RU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совместной творческой деятельности участников проекта, оформление результата работы в виде детского праздника, выставки и т. 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>
              <a:buNone/>
            </a:pPr>
            <a:r>
              <a:rPr lang="ru-RU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Ролево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</a:t>
            </a:r>
          </a:p>
          <a:p>
            <a:pPr marL="6858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творческих игр, когда дети входят в образ персонажей сказки и решают по-своему поставленные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168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456792" cy="613872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этапы проектирования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412776"/>
            <a:ext cx="7776864" cy="4968552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этап. Поисковый. </a:t>
            </a:r>
          </a:p>
          <a:p>
            <a:pPr marL="6858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Определение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темы проекта.</a:t>
            </a:r>
          </a:p>
          <a:p>
            <a:pPr marL="6858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самом начале  проекта должны прозвучать какая-либо проблема, вопрос, просьба, побуждающая детей искать выход из создавшегося положения и решения задачи. Проблемная ситуация должна быть с опорой на детский личный опыт. При этом любая ситуация может приобрести проблемный характер.</a:t>
            </a:r>
          </a:p>
          <a:p>
            <a:pPr marL="6858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Педагог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вводит детей в игровую или сюжетную ситуацию, после чего формулирует проблему  цели  и задачи проекта. Важно при формулировке темы и определения сроков учитывать возрастные особенности детей. </a:t>
            </a:r>
          </a:p>
          <a:p>
            <a:pPr marL="6858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определении темы и цели важно ориентироваться на итог: что мы хотим получить, каковы будут результат и форма его презентации.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632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496944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«Патриотическое воспитание в условиях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образовательного учреждения»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323652"/>
            <a:ext cx="8064896" cy="4129684"/>
          </a:xfrm>
        </p:spPr>
        <p:txBody>
          <a:bodyPr>
            <a:noAutofit/>
          </a:bodyPr>
          <a:lstStyle/>
          <a:p>
            <a:pPr marL="6858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Ориентиром в патриотическом воспитании детей в период детства становятся:</a:t>
            </a:r>
          </a:p>
          <a:p>
            <a:pPr marL="6858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игра,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проектно-поисковая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взрослых 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детьми.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pPr marL="6858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учреждении предметно-развивающей среды,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способствующей патриотическому воспитанию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дошкольного возраста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204740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проекта: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652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280920" cy="588788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детей:</a:t>
            </a:r>
          </a:p>
          <a:p>
            <a:pPr marL="6858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стремление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чувствовать и осознавать себя частью большого этноса, выражать</a:t>
            </a:r>
          </a:p>
          <a:p>
            <a:pPr marL="6858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собственную субкультуру;</a:t>
            </a:r>
          </a:p>
          <a:p>
            <a:pPr marL="6858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уважительное отношение к наследиям других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народов;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патриотизм, уважение к культурному прошлому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воспитывать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гражданско-патриотические чувства через изучение</a:t>
            </a:r>
          </a:p>
          <a:p>
            <a:pPr marL="6858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символики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 детей:</a:t>
            </a:r>
          </a:p>
          <a:p>
            <a:pPr marL="6858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любви к родному краю, своей малой родине на основе приобщения к</a:t>
            </a:r>
          </a:p>
          <a:p>
            <a:pPr marL="6858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родной природе, культуре и традициям;</a:t>
            </a:r>
          </a:p>
          <a:p>
            <a:pPr marL="6858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о России как о родной стране;</a:t>
            </a:r>
          </a:p>
          <a:p>
            <a:pPr marL="6858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анализировать различные социальные явления и события,</a:t>
            </a:r>
          </a:p>
          <a:p>
            <a:pPr marL="6858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сопоставлять их,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обобщать.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у детей:</a:t>
            </a:r>
          </a:p>
          <a:p>
            <a:pPr marL="6858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познавательные процессы (восприятие, память, внимание, воображение,</a:t>
            </a:r>
          </a:p>
          <a:p>
            <a:pPr marL="6858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мышление) и мыслительные операции (анализ, синтез, сравнение, обобщение)</a:t>
            </a:r>
          </a:p>
          <a:p>
            <a:pPr marL="6858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специальных игр и упражнений;</a:t>
            </a:r>
          </a:p>
          <a:p>
            <a:pPr marL="6858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о национальной культуре, об образе жизни людей,</a:t>
            </a:r>
          </a:p>
          <a:p>
            <a:pPr marL="6858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населяющих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Нижегородскую область.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задачи решаются во всех видах детской деятельности: в играх, в труду, в</a:t>
            </a:r>
          </a:p>
          <a:p>
            <a:pPr marL="6858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быту – так как воспитывают в ребенке не только патриотические чувства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но и формируют его взаимоотношения со взрослыми и сверстниками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92080" y="-171400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5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9778" y="476672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 результат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772816"/>
            <a:ext cx="7704856" cy="4059813"/>
          </a:xfrm>
        </p:spPr>
        <p:txBody>
          <a:bodyPr>
            <a:normAutofit fontScale="77500" lnSpcReduction="20000"/>
          </a:bodyPr>
          <a:lstStyle/>
          <a:p>
            <a:pPr marL="6858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1.Создана система занятий, праздников и развлечений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патриотическому воспитанию дошкольников в процессе развития проектной деятельности (картотека материалов для воспитателей).</a:t>
            </a:r>
          </a:p>
          <a:p>
            <a:pPr marL="6858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и подготовлены методические рекомендации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взаимодействию с семьями в области патриотического воспитания дошкольников на основе нравственного образования.</a:t>
            </a:r>
          </a:p>
          <a:p>
            <a:pPr marL="6858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Создана фото-и-видеотека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повышения компетентности воспитателей и родителей в области нравственно – патриотического воспитания дошкольников.</a:t>
            </a:r>
          </a:p>
          <a:p>
            <a:pPr marL="6858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 – развивающая среда ДОУ по нравственно – патриотическому развитию детей.</a:t>
            </a:r>
          </a:p>
          <a:p>
            <a:pPr marL="6858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726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08720"/>
            <a:ext cx="8064896" cy="5688632"/>
          </a:xfrm>
        </p:spPr>
        <p:txBody>
          <a:bodyPr>
            <a:normAutofit fontScale="70000" lnSpcReduction="20000"/>
          </a:bodyPr>
          <a:lstStyle/>
          <a:p>
            <a:pPr marL="68580" indent="0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Предполагаемый результат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должны </a:t>
            </a:r>
            <a:r>
              <a:rPr lang="ru-RU" sz="2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знать: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lvl="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домашний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(испытывать лю­бовь и привязанность к родному дому, семье, матери, детскому саду; дорожить своей семьей, домом; с удовольствием идти в детский сад);</a:t>
            </a:r>
          </a:p>
          <a:p>
            <a:pPr marL="68580" lvl="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место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родителей (иметь представление о значимости их труда; испытывать гордость и уважение к труду взрослых; иметь посильные трудовые обязанности дома, в детском саду, нести ответ­ственность за их выполнение);</a:t>
            </a:r>
          </a:p>
          <a:p>
            <a:pPr marL="68580" lvl="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место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проживания: город, об­ласть; предприятия родного го­рода и их значимость; символику города, достопримечательности; климатические условия; флору и фауну города и области; крупные города области, а также находить их на карте; природоохранные мероприятия;</a:t>
            </a:r>
          </a:p>
          <a:p>
            <a:pPr marL="68580" lvl="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столицу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нашей Родины — Москву (знать историю, достопримечательности несколько крупных городов, страну и показывать их на карте России флаг, герб, гимн России);</a:t>
            </a:r>
          </a:p>
          <a:p>
            <a:pPr marL="68580" lvl="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природу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родных мест, флору и фауну (необходимо научиться любоваться природой, бережно относиться к ней);</a:t>
            </a:r>
          </a:p>
          <a:p>
            <a:pPr marL="68580" lvl="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название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планеты, на которое мы живем;</a:t>
            </a:r>
          </a:p>
          <a:p>
            <a:pPr marL="6858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6206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7848872" cy="5328592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2этап. Плановый.  </a:t>
            </a:r>
          </a:p>
          <a:p>
            <a:pPr marL="6858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Разработка   плана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достижению цели: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кому обратиться за помощью (взрослому, педагогу) 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каких источниках можно найти информацию;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использовать (принадлежность, оборудование) 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какими предметами научиться работать для достижения цели.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в план проекта занятий, игр и других видов детской деятельности.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дети и родители подготавливают все необходимое для проекта.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971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4969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данного проекта необходимо: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23832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1.Календарно – тематический план деятельности детей; (фрагменты с праздниками, занятиями, консультациями и т.д.)</a:t>
            </a:r>
          </a:p>
          <a:p>
            <a:pPr marL="6858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2.ППРС в каждой группе, в зале (фото патриотических уголков)</a:t>
            </a:r>
          </a:p>
          <a:p>
            <a:pPr marL="6858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3.Детская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художественная литература, энциклопедии, тематические картины, иллюстрации, дидактические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пособия,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костюмы для детей,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игрушки (фото, видео, разработки игр, мастер классы)</a:t>
            </a:r>
          </a:p>
          <a:p>
            <a:pPr marL="6858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4.Конспекты занятий (конспекты по сетке, фото)</a:t>
            </a:r>
          </a:p>
          <a:p>
            <a:pPr marL="6858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5.Праздники и развлечения (конспекты, фото)</a:t>
            </a:r>
          </a:p>
          <a:p>
            <a:pPr marL="6858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6.Совместная работа 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одителями (консультации, мероприятия с приложение конспектов)</a:t>
            </a:r>
          </a:p>
          <a:p>
            <a:pPr marL="6858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7.Работа с социумом (мероприятия, фото)</a:t>
            </a:r>
          </a:p>
          <a:p>
            <a:pPr marL="6858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8.Участие в тематических конкурсах (грамоты)</a:t>
            </a:r>
          </a:p>
          <a:p>
            <a:pPr marL="6858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018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352928" cy="14059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с детьми использовались такие формы и методы работы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94600"/>
            <a:ext cx="8136904" cy="4858736"/>
          </a:xfrm>
        </p:spPr>
        <p:txBody>
          <a:bodyPr>
            <a:normAutofit fontScale="77500" lnSpcReduction="20000"/>
          </a:bodyPr>
          <a:lstStyle/>
          <a:p>
            <a:pPr marL="68580" indent="0">
              <a:buNone/>
            </a:pPr>
            <a:r>
              <a:rPr lang="ru-RU" b="1" dirty="0"/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1.Приглашение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путешествие.</a:t>
            </a:r>
          </a:p>
          <a:p>
            <a:pPr marL="6858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2.Создание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проблемной ситуации.</a:t>
            </a:r>
          </a:p>
          <a:p>
            <a:pPr marL="6858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3.Мини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музей.</a:t>
            </a:r>
          </a:p>
          <a:p>
            <a:pPr marL="6858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4.Совместная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деятельность.</a:t>
            </a:r>
          </a:p>
          <a:p>
            <a:pPr marL="6858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5.Совместная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родителей и детей по изготовлению поделок.</a:t>
            </a:r>
          </a:p>
          <a:p>
            <a:pPr marL="6858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6.Конкурсы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рисунков и поделок.</a:t>
            </a:r>
          </a:p>
          <a:p>
            <a:pPr marL="6858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7.Конкурсы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стихов.</a:t>
            </a:r>
          </a:p>
          <a:p>
            <a:pPr marL="6858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8.Ручной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труд.</a:t>
            </a:r>
          </a:p>
          <a:p>
            <a:pPr marL="6858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9.Совместное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родителей и детей как стимул единения семьи (конкурс творческих работ ко Дню Матери, ко Дню Защитника Отечества, ко Дню Победы, создание рисунков, аппликаций).</a:t>
            </a:r>
          </a:p>
          <a:p>
            <a:pPr marL="6858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10.Совместное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взросло-детских проектов «История родного города. Краеведение «Мой город вчера и сегодня»,</a:t>
            </a:r>
          </a:p>
          <a:p>
            <a:pPr marL="6858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11.Оформление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информационного стенда: рубрика «Художественная литература о наших Защитниках Отечества», «Художники о подвигах наших предков» (список детской художественной литературы о патриотическом воспитании).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9855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7776864" cy="5400600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этап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Практический.</a:t>
            </a:r>
          </a:p>
          <a:p>
            <a:pPr marL="6858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Выполнение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.</a:t>
            </a:r>
          </a:p>
          <a:p>
            <a:pPr marL="6858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дошкольниками, работа с родителями, оснащение предметно-развивающей среды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оформление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 развития).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соблюдение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принципа последовательности и регулярности в работе над проектом.</a:t>
            </a:r>
          </a:p>
          <a:p>
            <a:pPr marL="6858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работы над проектом необходимо  создавать атмосферу сотворчества с ребенком, используя индивидуальный подход.</a:t>
            </a:r>
          </a:p>
          <a:p>
            <a:pPr marL="6858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этапе педагог (помимо организации деятельности) помогает детям и родителям грамотно планировать собственную деятельность в решении поставленных задач. Воспитатель по необходимости оказывает все участникам практическую помощь, а также направляет и контролирует осуществление проекта. На данном этапе содержание деятельности взрослого определяется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фразой: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«практическая помощь по необходимости», так как  у детей происходит формирование разнообразных знаний, умений и навыков.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5610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8064896" cy="5616624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4этап. Завершающий или контрольный. </a:t>
            </a:r>
          </a:p>
          <a:p>
            <a:pPr marL="6858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Подведение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итогов.</a:t>
            </a:r>
          </a:p>
          <a:p>
            <a:pPr marL="6858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Проводится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продуктов проекта и рефлексия, то есть размышления над новым знанием, приобретённым  опытом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этапе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оценка результатов проектной деятельности, но и определяются задачи для создания новых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проектов. 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демонстрируется вклад каждого ребенка, родителя и педагога , возвращаясь к цели (получилось ли, что хотели).</a:t>
            </a:r>
          </a:p>
          <a:p>
            <a:pPr marL="6858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Каждый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должен быть доведен до успешного завершения, оставляя у ребенка чувство гордости за полученный результат.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5111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7992887" cy="4608512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портфолио  любой проектной деятельности, нужно придерживаться структуры оформления, которая включает:</a:t>
            </a:r>
          </a:p>
          <a:p>
            <a:pPr marL="68580" indent="0">
              <a:buNone/>
            </a:pPr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информационную 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(основные сведения о проекте, его характеристика);</a:t>
            </a:r>
          </a:p>
          <a:p>
            <a:pPr marL="68580" indent="0">
              <a:buNone/>
            </a:pPr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(план реализации проекта,  этапы с описанием мероприятий по реализации проекта);</a:t>
            </a:r>
          </a:p>
          <a:p>
            <a:pPr marL="68580" indent="0">
              <a:buNone/>
            </a:pPr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(конспекты, анкеты, сценарии, фотографии, результаты продуктивной деятельности - рисунки и пр.)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5616" y="485800"/>
            <a:ext cx="7024744" cy="1143000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проекта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660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5256584" cy="78296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проекте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259632"/>
            <a:ext cx="8064896" cy="4572997"/>
          </a:xfrm>
        </p:spPr>
        <p:txBody>
          <a:bodyPr>
            <a:normAutofit fontScale="40000" lnSpcReduction="20000"/>
          </a:bodyPr>
          <a:lstStyle/>
          <a:p>
            <a:pPr marL="68580" indent="0">
              <a:buNone/>
            </a:pP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проекта: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педагоги, дети 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5-7 лет (средняя, старшая и подготовительная к школе группы), родители</a:t>
            </a:r>
            <a:endParaRPr lang="ru-RU" sz="3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проекта: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кол-ву участников – коллективный, по срокам – долгосрочный (учебный год)</a:t>
            </a:r>
            <a:endParaRPr lang="ru-RU" sz="3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проекта: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познавательно - творческий</a:t>
            </a:r>
          </a:p>
          <a:p>
            <a:pPr marL="68580" indent="0">
              <a:buNone/>
            </a:pP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реализации проекта:</a:t>
            </a:r>
            <a:endParaRPr lang="ru-RU" sz="3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Экскурсии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том числе виртуальные).</a:t>
            </a:r>
          </a:p>
          <a:p>
            <a:pPr marL="68580" indent="0">
              <a:buNone/>
            </a:pP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Целевые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прогулки.</a:t>
            </a:r>
          </a:p>
          <a:p>
            <a:pPr marL="68580" indent="0">
              <a:buNone/>
            </a:pP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Беседы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НОД по тематике.</a:t>
            </a:r>
          </a:p>
          <a:p>
            <a:pPr marL="68580" indent="0">
              <a:buNone/>
            </a:pP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Проектная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деятельность.</a:t>
            </a:r>
          </a:p>
          <a:p>
            <a:pPr marL="68580" indent="0">
              <a:buNone/>
            </a:pP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Моделирование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макетирование.</a:t>
            </a:r>
          </a:p>
          <a:p>
            <a:pPr marL="68580" indent="0">
              <a:buNone/>
            </a:pP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проблемных ситуаций  («Нужен  твой  совет…», «Невыдуманная история»…)</a:t>
            </a:r>
          </a:p>
          <a:p>
            <a:pPr marL="68580" indent="0">
              <a:buNone/>
            </a:pP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продуктивная деятельность детей, педагогов и родителей.</a:t>
            </a:r>
          </a:p>
          <a:p>
            <a:pPr marL="68580" indent="0">
              <a:buNone/>
            </a:pP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подвижные  и хороводные 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игры.</a:t>
            </a:r>
          </a:p>
          <a:p>
            <a:pPr marL="68580" indent="0">
              <a:buNone/>
            </a:pP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Сюжетно-ролевые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игры.</a:t>
            </a:r>
          </a:p>
          <a:p>
            <a:pPr marL="68580" indent="0">
              <a:buNone/>
            </a:pP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Народные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игры.</a:t>
            </a:r>
          </a:p>
          <a:p>
            <a:pPr marL="68580" indent="0">
              <a:buNone/>
            </a:pP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путешествия по глобусу, карте родной страны.</a:t>
            </a:r>
          </a:p>
          <a:p>
            <a:pPr marL="68580" indent="0">
              <a:buNone/>
            </a:pP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художественной литературы.</a:t>
            </a:r>
          </a:p>
          <a:p>
            <a:pPr marL="68580" indent="0">
              <a:buNone/>
            </a:pP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Рассматривание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иллюстраций, картин.</a:t>
            </a:r>
          </a:p>
          <a:p>
            <a:pPr marL="68580" indent="0">
              <a:buNone/>
            </a:pP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 презентаций.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918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3813" y="620688"/>
            <a:ext cx="7456674" cy="133395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дорожная карта проекта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3814" y="2323652"/>
            <a:ext cx="7828626" cy="350897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проекта — это общий обзор ожидаемых результатов вашего проекта, а также его ключевых вех и целей. Именно её нужно создать в первую очередь в начале работы над проектом. Используя дорожную карту проекта в качестве отправной точки, можно формировать другую важную для проекта документацию, например его план и график.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1238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0813372"/>
              </p:ext>
            </p:extLst>
          </p:nvPr>
        </p:nvGraphicFramePr>
        <p:xfrm>
          <a:off x="8317" y="404664"/>
          <a:ext cx="8928992" cy="5566615"/>
        </p:xfrm>
        <a:graphic>
          <a:graphicData uri="http://schemas.openxmlformats.org/drawingml/2006/table">
            <a:tbl>
              <a:tblPr firstRow="1" firstCol="1" bandRow="1"/>
              <a:tblGrid>
                <a:gridCol w="30672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105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547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0582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8580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КАРТОЧКА ПРОЕКТА 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«Патриотическое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воспитание в условиях дошкольного образовательного учреждения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8288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68288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УТВЕРЖДАЮ</a:t>
                      </a:r>
                    </a:p>
                    <a:p>
                      <a:pPr marL="268288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68288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Заведующий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8288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68288" algn="l"/>
                        </a:tabLst>
                      </a:pPr>
                      <a:r>
                        <a:rPr lang="ru-RU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____             </a:t>
                      </a:r>
                      <a:r>
                        <a:rPr lang="en-US" sz="12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</a:t>
                      </a:r>
                      <a:r>
                        <a:rPr lang="ru-RU" sz="12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С.В.Тяпухина</a:t>
                      </a:r>
                      <a:r>
                        <a:rPr lang="ru-RU" sz="1200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8288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68288" algn="l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«_______» ___________20___г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61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ВОВЛЕЧЕННЫЕ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ЛИЦА И РАМКИ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21" marR="37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ОБОСНОВАНИЕ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37766">
                <a:tc gridSpan="3">
                  <a:txBody>
                    <a:bodyPr/>
                    <a:lstStyle/>
                    <a:p>
                      <a:pPr marL="87313" indent="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Заказчики процесса —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педагоги,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дети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7313" indent="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Периметр проекта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Починковского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детского сада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№8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(рабочие места педагогов,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воспитанников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7313" indent="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Владелец процесса —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С.В.Тяпухина</a:t>
                      </a:r>
                      <a:endParaRPr lang="ru-RU" sz="1200" baseline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7313" indent="0"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 —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старший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воспитатель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Починковского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детского сада №8,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О.К.Морозова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7313" indent="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проекта: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заведующий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С.В.Тяпухина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.,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старший воспитатель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О.К.Морозова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заведующий по хозяйственной части Н.В. </a:t>
                      </a:r>
                      <a:r>
                        <a:rPr lang="ru-RU" sz="12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Поливцева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21" marR="37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87313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Ключевой риск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невыполнение СанПиН по продолжительности НОД. Нарушение последующих режимных моментов. 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7313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Проблемы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498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ЦЕЛИ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ПЛАНОВЫЙ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21" marR="37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КЛЮЧЕВЫЕ СОБЫТИЯ ПРОЕКТА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13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цели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 показатель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257175" indent="-169863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Старт проекта — 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.09.2021г</a:t>
                      </a:r>
                      <a:endParaRPr lang="ru-RU" sz="12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7175" lvl="0" indent="-169863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Диагностика и определение целевого состояния — 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2.09.21-15.09.21г</a:t>
                      </a:r>
                      <a:endParaRPr lang="ru-RU" sz="12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7175" lvl="0" indent="-169863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разработка карты текущего состояния — 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16.09.21.- 18.09.21</a:t>
                      </a:r>
                      <a:endParaRPr lang="ru-RU" sz="12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7175" lvl="0" indent="-169863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разработка карты  целевого состояния — 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19.09.21- 21.09.21</a:t>
                      </a:r>
                      <a:endParaRPr lang="ru-RU" sz="12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7175" lvl="0" indent="-169863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ru-RU" sz="12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проекта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ru-RU" sz="12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22.09.21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10.05.22.</a:t>
                      </a:r>
                      <a:endParaRPr lang="ru-RU" sz="12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7175" lvl="0" indent="-169863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Завершающее 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совещание </a:t>
                      </a:r>
                      <a:r>
                        <a:rPr lang="ru-RU" sz="12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2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15.05.22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71975">
                <a:tc>
                  <a:txBody>
                    <a:bodyPr/>
                    <a:lstStyle/>
                    <a:p>
                      <a:pPr marL="261938" indent="-174625" algn="just">
                        <a:buAutoNum type="arabicPeriod"/>
                      </a:pPr>
                      <a:endParaRPr lang="ru-RU" sz="1200" b="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1" marR="3721" marT="0" marB="0"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3721" marR="37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278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817" y="404664"/>
            <a:ext cx="7384666" cy="745152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составить план проекта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49816"/>
            <a:ext cx="8280920" cy="523151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1.Объясните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проекта ключевым участникам. Определите цели и заручитесь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поддержкой.</a:t>
            </a:r>
          </a:p>
          <a:p>
            <a:pPr marL="6858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2.Составьте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наметьте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план.</a:t>
            </a:r>
          </a:p>
          <a:p>
            <a:pPr marL="6858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3.Создайте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с описанием объема работ 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проекту.</a:t>
            </a:r>
          </a:p>
          <a:p>
            <a:pPr marL="6858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4.Составьте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подробный календарный план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проекта.</a:t>
            </a:r>
          </a:p>
          <a:p>
            <a:pPr marL="6858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Определите роли, обязанности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ресурсы.</a:t>
            </a:r>
          </a:p>
          <a:p>
            <a:pPr marL="6858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Определите процессы взаимодействия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проверки.</a:t>
            </a:r>
          </a:p>
          <a:p>
            <a:pPr marL="6858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Составьте план на случай, если что-то пойдет не 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плану.</a:t>
            </a:r>
          </a:p>
          <a:p>
            <a:pPr marL="6858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А вот теперь можно праздновать запуск проекта!</a:t>
            </a:r>
          </a:p>
          <a:p>
            <a:pPr marL="68580" indent="0">
              <a:buNone/>
            </a:pPr>
            <a:endParaRPr lang="ru-RU" b="1" dirty="0"/>
          </a:p>
          <a:p>
            <a:pPr marL="68580" indent="0">
              <a:buNone/>
            </a:pPr>
            <a:endParaRPr lang="ru-RU" b="1" dirty="0"/>
          </a:p>
          <a:p>
            <a:pPr marL="68580" indent="0">
              <a:buNone/>
            </a:pPr>
            <a:endParaRPr lang="ru-RU" b="1" dirty="0"/>
          </a:p>
          <a:p>
            <a:pPr marL="68580" indent="0">
              <a:buNone/>
            </a:pPr>
            <a:endParaRPr lang="ru-RU" b="1" dirty="0"/>
          </a:p>
          <a:p>
            <a:pPr marL="68580" indent="0">
              <a:buNone/>
            </a:pPr>
            <a:endParaRPr lang="ru-RU" b="1" dirty="0"/>
          </a:p>
          <a:p>
            <a:pPr marL="68580" indent="0">
              <a:buNone/>
            </a:pPr>
            <a:endParaRPr lang="ru-RU" b="1" dirty="0"/>
          </a:p>
          <a:p>
            <a:pPr marL="68580" indent="0">
              <a:buNone/>
            </a:pP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2821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312776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включения проектного метода в практику работы ДОУ 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556792"/>
            <a:ext cx="6696744" cy="2736304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условий, раскрывающих творческий и интеллектуальный потенциал дошкольников, ориентированных на диалогическое взаимодействие детей, родителей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педагогов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способствующих самопознанию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саморазвитию всех участников педагогического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процесса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21506" name="Picture 2" descr="http://ds115.centerstart.ru/sites/ds115.centerstart.ru/files/9308695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99231"/>
            <a:ext cx="4608512" cy="277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996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920880" cy="11430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 descr="http://foneyes.ru/img/picture/Apr/18/5e4d6f8d4ad0f215e114911accf73bbc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35608"/>
            <a:ext cx="475252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19549232">
            <a:off x="4525889" y="4492081"/>
            <a:ext cx="996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ФГОС </a:t>
            </a:r>
          </a:p>
        </p:txBody>
      </p:sp>
    </p:spTree>
    <p:extLst>
      <p:ext uri="{BB962C8B-B14F-4D97-AF65-F5344CB8AC3E}">
        <p14:creationId xmlns:p14="http://schemas.microsoft.com/office/powerpoint/2010/main" val="1089130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Другая 3">
      <a:dk1>
        <a:sysClr val="windowText" lastClr="000000"/>
      </a:dk1>
      <a:lt1>
        <a:sysClr val="window" lastClr="FFFFFF"/>
      </a:lt1>
      <a:dk2>
        <a:srgbClr val="B13F9A"/>
      </a:dk2>
      <a:lt2>
        <a:srgbClr val="CCECFF"/>
      </a:lt2>
      <a:accent1>
        <a:srgbClr val="B83D68"/>
      </a:accent1>
      <a:accent2>
        <a:srgbClr val="D490C5"/>
      </a:accent2>
      <a:accent3>
        <a:srgbClr val="DE6C36"/>
      </a:accent3>
      <a:accent4>
        <a:srgbClr val="FFDE66"/>
      </a:accent4>
      <a:accent5>
        <a:srgbClr val="CF6DA4"/>
      </a:accent5>
      <a:accent6>
        <a:srgbClr val="99FF99"/>
      </a:accent6>
      <a:hlink>
        <a:srgbClr val="FFDE66"/>
      </a:hlink>
      <a:folHlink>
        <a:srgbClr val="D490C5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357</TotalTime>
  <Words>1582</Words>
  <Application>Microsoft Office PowerPoint</Application>
  <PresentationFormat>Экран (4:3)</PresentationFormat>
  <Paragraphs>196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Times New Roman</vt:lpstr>
      <vt:lpstr>Wingdings 2</vt:lpstr>
      <vt:lpstr>Остин</vt:lpstr>
      <vt:lpstr>Проектная деятельность в детском саду</vt:lpstr>
      <vt:lpstr>Проект -основа инноваций в системе дошкольного образования </vt:lpstr>
      <vt:lpstr>Что же такое проект?</vt:lpstr>
      <vt:lpstr>Типы проектов</vt:lpstr>
      <vt:lpstr>По доминирующему виду деятельности  (классификация Л. В. Киселевой)</vt:lpstr>
      <vt:lpstr>Основные этапы проектирования</vt:lpstr>
      <vt:lpstr>«Патриотическое воспитание в условиях дошкольного образовательного учреждения»</vt:lpstr>
      <vt:lpstr>Презентация PowerPoint</vt:lpstr>
      <vt:lpstr>Ожидаемы результат</vt:lpstr>
      <vt:lpstr>Презентация PowerPoint</vt:lpstr>
      <vt:lpstr>Презентация PowerPoint</vt:lpstr>
      <vt:lpstr>Для реализации данного проекта необходимо:</vt:lpstr>
      <vt:lpstr>При работе с детьми использовались такие формы и методы работы:</vt:lpstr>
      <vt:lpstr>Презентация PowerPoint</vt:lpstr>
      <vt:lpstr>Презентация PowerPoint</vt:lpstr>
      <vt:lpstr>Портфолио проекта</vt:lpstr>
      <vt:lpstr>Информация о проекте</vt:lpstr>
      <vt:lpstr>Что такое дорожная карта проекта?</vt:lpstr>
      <vt:lpstr>Презентация PowerPoint</vt:lpstr>
      <vt:lpstr>Как составить план проекта ?</vt:lpstr>
      <vt:lpstr>Основная цель  включения проектного метода в практику работы ДОУ  - </vt:lpstr>
      <vt:lpstr>СПАСИБО ЗА ВНИМАНИЕ!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COMP</dc:creator>
  <cp:lastModifiedBy>egunovpavel@outlook.com</cp:lastModifiedBy>
  <cp:revision>33</cp:revision>
  <dcterms:created xsi:type="dcterms:W3CDTF">2016-10-18T14:05:04Z</dcterms:created>
  <dcterms:modified xsi:type="dcterms:W3CDTF">2022-04-15T07:47:53Z</dcterms:modified>
</cp:coreProperties>
</file>